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176400"/>
    <a:srgbClr val="640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3FED1D-0218-7DAA-3364-BEE854822A2A}" v="53" dt="2020-05-18T08:50:53.9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z Walsh" userId="S::clalrw@leeds.ac.uk::78ba26fd-a8f7-4014-ba15-04ce046b82ba" providerId="AD" clId="Web-{D33FED1D-0218-7DAA-3364-BEE854822A2A}"/>
    <pc:docChg chg="modSld">
      <pc:chgData name="Roz Walsh" userId="S::clalrw@leeds.ac.uk::78ba26fd-a8f7-4014-ba15-04ce046b82ba" providerId="AD" clId="Web-{D33FED1D-0218-7DAA-3364-BEE854822A2A}" dt="2020-05-18T08:50:53.913" v="51" actId="1076"/>
      <pc:docMkLst>
        <pc:docMk/>
      </pc:docMkLst>
      <pc:sldChg chg="addSp modSp">
        <pc:chgData name="Roz Walsh" userId="S::clalrw@leeds.ac.uk::78ba26fd-a8f7-4014-ba15-04ce046b82ba" providerId="AD" clId="Web-{D33FED1D-0218-7DAA-3364-BEE854822A2A}" dt="2020-05-18T08:50:53.913" v="51" actId="1076"/>
        <pc:sldMkLst>
          <pc:docMk/>
          <pc:sldMk cId="598595830" sldId="257"/>
        </pc:sldMkLst>
        <pc:spChg chg="mod">
          <ac:chgData name="Roz Walsh" userId="S::clalrw@leeds.ac.uk::78ba26fd-a8f7-4014-ba15-04ce046b82ba" providerId="AD" clId="Web-{D33FED1D-0218-7DAA-3364-BEE854822A2A}" dt="2020-05-18T08:49:25.117" v="2" actId="1076"/>
          <ac:spMkLst>
            <pc:docMk/>
            <pc:sldMk cId="598595830" sldId="257"/>
            <ac:spMk id="10" creationId="{00000000-0000-0000-0000-000000000000}"/>
          </ac:spMkLst>
        </pc:spChg>
        <pc:spChg chg="add mod">
          <ac:chgData name="Roz Walsh" userId="S::clalrw@leeds.ac.uk::78ba26fd-a8f7-4014-ba15-04ce046b82ba" providerId="AD" clId="Web-{D33FED1D-0218-7DAA-3364-BEE854822A2A}" dt="2020-05-18T08:50:53.913" v="51" actId="1076"/>
          <ac:spMkLst>
            <pc:docMk/>
            <pc:sldMk cId="598595830" sldId="257"/>
            <ac:spMk id="27" creationId="{D1A44914-C493-47A4-9398-3AE07F619990}"/>
          </ac:spMkLst>
        </pc:spChg>
        <pc:spChg chg="mod">
          <ac:chgData name="Roz Walsh" userId="S::clalrw@leeds.ac.uk::78ba26fd-a8f7-4014-ba15-04ce046b82ba" providerId="AD" clId="Web-{D33FED1D-0218-7DAA-3364-BEE854822A2A}" dt="2020-05-18T08:50:50.804" v="50" actId="1076"/>
          <ac:spMkLst>
            <pc:docMk/>
            <pc:sldMk cId="598595830" sldId="257"/>
            <ac:spMk id="46" creationId="{00000000-0000-0000-0000-000000000000}"/>
          </ac:spMkLst>
        </pc:spChg>
        <pc:spChg chg="mod">
          <ac:chgData name="Roz Walsh" userId="S::clalrw@leeds.ac.uk::78ba26fd-a8f7-4014-ba15-04ce046b82ba" providerId="AD" clId="Web-{D33FED1D-0218-7DAA-3364-BEE854822A2A}" dt="2020-05-18T08:49:17.992" v="0" actId="1076"/>
          <ac:spMkLst>
            <pc:docMk/>
            <pc:sldMk cId="598595830" sldId="257"/>
            <ac:spMk id="4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403-2E85-4337-A511-879176B64D5D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2032-E23F-48A1-9314-135F10396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4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403-2E85-4337-A511-879176B64D5D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2032-E23F-48A1-9314-135F10396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06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403-2E85-4337-A511-879176B64D5D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2032-E23F-48A1-9314-135F10396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70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403-2E85-4337-A511-879176B64D5D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2032-E23F-48A1-9314-135F10396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226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403-2E85-4337-A511-879176B64D5D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2032-E23F-48A1-9314-135F10396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403-2E85-4337-A511-879176B64D5D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2032-E23F-48A1-9314-135F10396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1230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403-2E85-4337-A511-879176B64D5D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2032-E23F-48A1-9314-135F10396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824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403-2E85-4337-A511-879176B64D5D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2032-E23F-48A1-9314-135F10396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20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403-2E85-4337-A511-879176B64D5D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2032-E23F-48A1-9314-135F10396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71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403-2E85-4337-A511-879176B64D5D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2032-E23F-48A1-9314-135F10396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9234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DF403-2E85-4337-A511-879176B64D5D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42032-E23F-48A1-9314-135F10396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74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1DF403-2E85-4337-A511-879176B64D5D}" type="datetimeFigureOut">
              <a:rPr lang="en-GB" smtClean="0"/>
              <a:t>18/05/2020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42032-E23F-48A1-9314-135F10396A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82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543845" y="1049195"/>
            <a:ext cx="1672794" cy="1526150"/>
          </a:xfrm>
          <a:prstGeom prst="ellipse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Student Records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3453" y="1957452"/>
            <a:ext cx="943324" cy="9954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Banner training &amp; manuals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60080" y="3254976"/>
            <a:ext cx="1258514" cy="77902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Data Protection training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258" y="3063840"/>
            <a:ext cx="1198682" cy="9954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Information Security training (Minerva)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186626" y="3058087"/>
            <a:ext cx="1125592" cy="56263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Leavers’ checklist</a:t>
            </a:r>
            <a:endParaRPr lang="en-GB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2567400" y="455726"/>
            <a:ext cx="1554847" cy="24622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Changes of Programme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7099" y="826500"/>
            <a:ext cx="1333518" cy="24622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Changes of Module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0259" y="626663"/>
            <a:ext cx="1413037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Confidentiality and Information Security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8428" y="1165371"/>
            <a:ext cx="1040859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General record keeping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16640" y="1208867"/>
            <a:ext cx="1273892" cy="2462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PGR record keeping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7753" y="286937"/>
            <a:ext cx="797986" cy="24622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Leavers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190822" y="2570225"/>
            <a:ext cx="1023502" cy="56263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Local guidance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474713" y="2588107"/>
            <a:ext cx="906054" cy="562630"/>
          </a:xfrm>
          <a:prstGeom prst="ellipse">
            <a:avLst/>
          </a:prstGeom>
          <a:gradFill>
            <a:gsLst>
              <a:gs pos="35000">
                <a:schemeClr val="accent2">
                  <a:satMod val="105000"/>
                  <a:tint val="67000"/>
                  <a:lumMod val="91000"/>
                  <a:lumOff val="9000"/>
                </a:schemeClr>
              </a:gs>
              <a:gs pos="50000">
                <a:schemeClr val="accent2">
                  <a:lumMod val="105000"/>
                  <a:satMod val="103000"/>
                  <a:tint val="73000"/>
                </a:schemeClr>
              </a:gs>
              <a:gs pos="100000">
                <a:schemeClr val="accent2">
                  <a:lumMod val="105000"/>
                  <a:satMod val="109000"/>
                  <a:tint val="81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GRAD guides</a:t>
            </a:r>
          </a:p>
        </p:txBody>
      </p:sp>
      <p:sp>
        <p:nvSpPr>
          <p:cNvPr id="48" name="Oval 47"/>
          <p:cNvSpPr/>
          <p:nvPr/>
        </p:nvSpPr>
        <p:spPr>
          <a:xfrm>
            <a:off x="8417418" y="4059262"/>
            <a:ext cx="1655806" cy="152615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Registration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887183" y="4986852"/>
            <a:ext cx="1193060" cy="56263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Registration Workshop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8417418" y="5931942"/>
            <a:ext cx="1738024" cy="77902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Communications from P&amp;A Operations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125089" y="5749452"/>
            <a:ext cx="1198682" cy="77902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Guidance from P&amp;A Operations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0216946" y="5749452"/>
            <a:ext cx="1125592" cy="779026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Support from PGR Operations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125089" y="3659152"/>
            <a:ext cx="1413037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Institutional timeline &amp; process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0462759" y="4910819"/>
            <a:ext cx="1023502" cy="56263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SES staff website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0073224" y="3480004"/>
            <a:ext cx="1413037" cy="5539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Dealing with registration issues at School/Faculty level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435314" y="1914113"/>
            <a:ext cx="1688629" cy="77902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Record Keeping for Extensions training	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71049" y="147949"/>
            <a:ext cx="588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/>
              <a:t>KEY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734324" y="229015"/>
            <a:ext cx="109362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Activity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678190" y="609179"/>
            <a:ext cx="1255814" cy="7790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Training/ support available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298954"/>
              </p:ext>
            </p:extLst>
          </p:nvPr>
        </p:nvGraphicFramePr>
        <p:xfrm>
          <a:off x="10741964" y="1511086"/>
          <a:ext cx="1182316" cy="52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2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All cohorts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Taught Students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Research Students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10216946" y="147949"/>
            <a:ext cx="0" cy="2014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0216946" y="2162674"/>
            <a:ext cx="1855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216946" y="147949"/>
            <a:ext cx="18745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2072026" y="147949"/>
            <a:ext cx="0" cy="2014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494686" y="2952874"/>
            <a:ext cx="1258514" cy="9954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Introduction to GDPR (online videos)</a:t>
            </a:r>
          </a:p>
        </p:txBody>
      </p:sp>
    </p:spTree>
    <p:extLst>
      <p:ext uri="{BB962C8B-B14F-4D97-AF65-F5344CB8AC3E}">
        <p14:creationId xmlns:p14="http://schemas.microsoft.com/office/powerpoint/2010/main" val="2125239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63182" y="1243506"/>
            <a:ext cx="1655806" cy="15261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Attendance Monitoring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960" y="2236567"/>
            <a:ext cx="1151201" cy="77902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Banner training &amp; manuals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16807" y="787594"/>
            <a:ext cx="1554847" cy="2462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Absence follow-up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6075" y="682581"/>
            <a:ext cx="1413037" cy="4001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Data capture and recording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755044" y="268134"/>
            <a:ext cx="1072081" cy="40011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Recording PGR supervision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2611183" y="2803375"/>
            <a:ext cx="1023502" cy="56263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Local guidance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480938" y="2284595"/>
            <a:ext cx="906054" cy="56263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GRAD guides</a:t>
            </a:r>
          </a:p>
        </p:txBody>
      </p:sp>
      <p:sp>
        <p:nvSpPr>
          <p:cNvPr id="48" name="Oval 47"/>
          <p:cNvSpPr/>
          <p:nvPr/>
        </p:nvSpPr>
        <p:spPr>
          <a:xfrm>
            <a:off x="8417418" y="4059262"/>
            <a:ext cx="1655806" cy="152615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UKVI/PBS Compliance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7650382" y="5764560"/>
            <a:ext cx="1198682" cy="77902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Audit preparation training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9698477" y="5764560"/>
            <a:ext cx="1235499" cy="56263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Documented instructions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7296445" y="3569578"/>
            <a:ext cx="1413037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Understanding PBS compliance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9808384" y="3646522"/>
            <a:ext cx="1413037" cy="246221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Audit preparation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0071049" y="147949"/>
            <a:ext cx="588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/>
              <a:t>KEY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734324" y="229015"/>
            <a:ext cx="109362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Activity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678190" y="609179"/>
            <a:ext cx="1255814" cy="7790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Training/ support available</a:t>
            </a:r>
          </a:p>
        </p:txBody>
      </p: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00888"/>
              </p:ext>
            </p:extLst>
          </p:nvPr>
        </p:nvGraphicFramePr>
        <p:xfrm>
          <a:off x="10741964" y="1511086"/>
          <a:ext cx="1182316" cy="52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2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All cohorts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Taught Students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Research Students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4" name="Straight Connector 23"/>
          <p:cNvCxnSpPr/>
          <p:nvPr/>
        </p:nvCxnSpPr>
        <p:spPr>
          <a:xfrm>
            <a:off x="10216946" y="147949"/>
            <a:ext cx="0" cy="2014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216946" y="2162674"/>
            <a:ext cx="1855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216946" y="147949"/>
            <a:ext cx="18745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2072026" y="147949"/>
            <a:ext cx="0" cy="2014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1A44914-C493-47A4-9398-3AE07F619990}"/>
              </a:ext>
            </a:extLst>
          </p:cNvPr>
          <p:cNvSpPr txBox="1"/>
          <p:nvPr/>
        </p:nvSpPr>
        <p:spPr>
          <a:xfrm>
            <a:off x="862410" y="2960467"/>
            <a:ext cx="1646501" cy="1211818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>
                <a:cs typeface="Calibri"/>
              </a:rPr>
              <a:t>Standard Operating Procedures for Attendance Monitoring</a:t>
            </a:r>
          </a:p>
        </p:txBody>
      </p:sp>
    </p:spTree>
    <p:extLst>
      <p:ext uri="{BB962C8B-B14F-4D97-AF65-F5344CB8AC3E}">
        <p14:creationId xmlns:p14="http://schemas.microsoft.com/office/powerpoint/2010/main" val="598595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63182" y="1243506"/>
            <a:ext cx="1655806" cy="15261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Timetabling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5931" y="2769656"/>
            <a:ext cx="1107251" cy="77902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New user &amp; refresher training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802835" y="649672"/>
            <a:ext cx="1554847" cy="4001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 b="1"/>
            </a:lvl1pPr>
          </a:lstStyle>
          <a:p>
            <a:r>
              <a:rPr lang="en-GB" dirty="0"/>
              <a:t>Local procedures for creating timetables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5931" y="649672"/>
            <a:ext cx="1413037" cy="4001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Syllabus + (&amp; Enterprise)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220935" y="2712319"/>
            <a:ext cx="1023502" cy="56263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Local guidance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1838057" y="3013360"/>
            <a:ext cx="1023539" cy="77902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S+ training materials</a:t>
            </a:r>
          </a:p>
        </p:txBody>
      </p:sp>
      <p:sp>
        <p:nvSpPr>
          <p:cNvPr id="48" name="Oval 47"/>
          <p:cNvSpPr/>
          <p:nvPr/>
        </p:nvSpPr>
        <p:spPr>
          <a:xfrm>
            <a:off x="8417418" y="4059262"/>
            <a:ext cx="1655806" cy="152615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Module Enrolment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03233" y="3859207"/>
            <a:ext cx="1554847" cy="4001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 b="1"/>
            </a:lvl1pPr>
          </a:lstStyle>
          <a:p>
            <a:r>
              <a:rPr lang="en-GB" dirty="0"/>
              <a:t>Institutional processes &amp; timeline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88971" y="3259042"/>
            <a:ext cx="1554847" cy="246221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 b="1"/>
            </a:lvl1pPr>
          </a:lstStyle>
          <a:p>
            <a:r>
              <a:rPr lang="en-GB" dirty="0"/>
              <a:t>Local programme rules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349804" y="2716987"/>
            <a:ext cx="1554847" cy="4001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 b="1"/>
            </a:lvl1pPr>
          </a:lstStyle>
          <a:p>
            <a:r>
              <a:rPr lang="en-GB" dirty="0"/>
              <a:t>Processing changes of module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764597" y="3236291"/>
            <a:ext cx="1554847" cy="4001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 b="1"/>
            </a:lvl1pPr>
          </a:lstStyle>
          <a:p>
            <a:r>
              <a:rPr lang="en-GB" dirty="0"/>
              <a:t>Module enrolment checking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432562" y="3859207"/>
            <a:ext cx="1554847" cy="4001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 b="1"/>
            </a:lvl1pPr>
          </a:lstStyle>
          <a:p>
            <a:r>
              <a:rPr lang="en-GB" dirty="0"/>
              <a:t>Completion of block report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495780" y="4714529"/>
            <a:ext cx="1161313" cy="77902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Banner training &amp; manuals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83080" y="5667452"/>
            <a:ext cx="1166724" cy="56263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OLE User Workshop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8555736" y="5732371"/>
            <a:ext cx="1402318" cy="995422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Staff guide to OLE &amp; Enrolment Checking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163987" y="5641984"/>
            <a:ext cx="980499" cy="562630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Local guidance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698434" y="4669193"/>
            <a:ext cx="1242020" cy="77902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Block report written guidance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0071049" y="147949"/>
            <a:ext cx="588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/>
              <a:t>KEY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734324" y="229015"/>
            <a:ext cx="109362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Activity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0678190" y="609179"/>
            <a:ext cx="1255814" cy="7790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Training/ support available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00888"/>
              </p:ext>
            </p:extLst>
          </p:nvPr>
        </p:nvGraphicFramePr>
        <p:xfrm>
          <a:off x="10741964" y="1511086"/>
          <a:ext cx="1182316" cy="52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2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All cohorts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Taught Students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Research Students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4" name="Straight Connector 33"/>
          <p:cNvCxnSpPr/>
          <p:nvPr/>
        </p:nvCxnSpPr>
        <p:spPr>
          <a:xfrm>
            <a:off x="10216946" y="147949"/>
            <a:ext cx="0" cy="2014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0216946" y="2162674"/>
            <a:ext cx="1855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0216946" y="147949"/>
            <a:ext cx="18745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12072026" y="147949"/>
            <a:ext cx="0" cy="2014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292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63181" y="1079442"/>
            <a:ext cx="1834495" cy="1719874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Minerva Administrative Activity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3896" y="2387989"/>
            <a:ext cx="1072879" cy="56263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Online training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97676" y="840771"/>
            <a:ext cx="1554847" cy="40011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 b="1"/>
            </a:lvl1pPr>
          </a:lstStyle>
          <a:p>
            <a:r>
              <a:rPr lang="en-GB" dirty="0"/>
              <a:t>Assignment of staff etc. to modules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9925" y="805287"/>
            <a:ext cx="1161310" cy="5539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Navigation &amp; general administration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790323" y="2072149"/>
            <a:ext cx="1481196" cy="995422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Banner training &amp; manuals (Faculty Assignment)</a:t>
            </a:r>
          </a:p>
        </p:txBody>
      </p:sp>
      <p:sp>
        <p:nvSpPr>
          <p:cNvPr id="48" name="Oval 47"/>
          <p:cNvSpPr/>
          <p:nvPr/>
        </p:nvSpPr>
        <p:spPr>
          <a:xfrm>
            <a:off x="8417418" y="4059262"/>
            <a:ext cx="1655806" cy="1526150"/>
          </a:xfrm>
          <a:prstGeom prst="ellipse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Fees &amp; Funding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59548" y="3378408"/>
            <a:ext cx="1554847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 b="1"/>
            </a:lvl1pPr>
          </a:lstStyle>
          <a:p>
            <a:r>
              <a:rPr lang="en-GB" dirty="0"/>
              <a:t>Awareness of student finance/fees/funding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417418" y="2950619"/>
            <a:ext cx="1554847" cy="2462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 b="1"/>
            </a:lvl1pPr>
          </a:lstStyle>
          <a:p>
            <a:r>
              <a:rPr lang="en-GB" dirty="0"/>
              <a:t>RCUK funding for PGRs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9595381" y="3421547"/>
            <a:ext cx="1554847" cy="24622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 b="1"/>
            </a:lvl1pPr>
          </a:lstStyle>
          <a:p>
            <a:r>
              <a:rPr lang="en-GB" dirty="0"/>
              <a:t>PGR Scholarships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166985" y="4956229"/>
            <a:ext cx="1434020" cy="77902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Student fees Q&amp;A overview session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45217" y="5689463"/>
            <a:ext cx="1498454" cy="77902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Intro to Student Fees online resource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9595381" y="5881346"/>
            <a:ext cx="1050788" cy="562630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Je-S online manuals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678190" y="5585412"/>
            <a:ext cx="1042446" cy="56263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Local guidance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553890" y="4693975"/>
            <a:ext cx="1558463" cy="779026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Guidance from Scholarships Office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603617" y="411202"/>
            <a:ext cx="1413037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Using communications groups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390996" y="2888742"/>
            <a:ext cx="943324" cy="77902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Staff guides online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505213" y="2907812"/>
            <a:ext cx="1285110" cy="9954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Local VLE/Blended Learning support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8608157" y="6035579"/>
            <a:ext cx="906054" cy="56263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SES staff website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0071049" y="147949"/>
            <a:ext cx="588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/>
              <a:t>KEY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0734324" y="229015"/>
            <a:ext cx="109362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Activity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0678190" y="609179"/>
            <a:ext cx="1255814" cy="7790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Training/ support available</a:t>
            </a:r>
          </a:p>
        </p:txBody>
      </p:sp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00888"/>
              </p:ext>
            </p:extLst>
          </p:nvPr>
        </p:nvGraphicFramePr>
        <p:xfrm>
          <a:off x="10741964" y="1511086"/>
          <a:ext cx="1182316" cy="52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2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All cohorts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Taught Students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Research Students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37" name="Straight Connector 36"/>
          <p:cNvCxnSpPr/>
          <p:nvPr/>
        </p:nvCxnSpPr>
        <p:spPr>
          <a:xfrm>
            <a:off x="10216946" y="147949"/>
            <a:ext cx="0" cy="2014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0216946" y="2162674"/>
            <a:ext cx="1855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10216946" y="147949"/>
            <a:ext cx="18745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2072026" y="147949"/>
            <a:ext cx="0" cy="2014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791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63181" y="1079442"/>
            <a:ext cx="1834495" cy="1719874"/>
          </a:xfrm>
          <a:prstGeom prst="ellipse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Handbooks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9925" y="805287"/>
            <a:ext cx="1161310" cy="55399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Document-style handbooks </a:t>
            </a:r>
            <a:r>
              <a:rPr lang="en-GB" b="1" i="1" dirty="0"/>
              <a:t>(paper or electronic)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582002" y="2970117"/>
            <a:ext cx="1746806" cy="9954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Local training on content management system(s) </a:t>
            </a:r>
          </a:p>
        </p:txBody>
      </p:sp>
      <p:sp>
        <p:nvSpPr>
          <p:cNvPr id="48" name="Oval 47"/>
          <p:cNvSpPr/>
          <p:nvPr/>
        </p:nvSpPr>
        <p:spPr>
          <a:xfrm>
            <a:off x="8229451" y="3902682"/>
            <a:ext cx="1930779" cy="1692937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Load calculation/</a:t>
            </a:r>
          </a:p>
          <a:p>
            <a:pPr algn="ctr"/>
            <a:r>
              <a:rPr lang="en-GB" sz="1400" b="1" dirty="0">
                <a:solidFill>
                  <a:schemeClr val="bg1"/>
                </a:solidFill>
              </a:rPr>
              <a:t>FTE data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423571" y="3288276"/>
            <a:ext cx="1554847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 b="1"/>
            </a:lvl1pPr>
          </a:lstStyle>
          <a:p>
            <a:r>
              <a:rPr lang="en-GB" dirty="0"/>
              <a:t>Calculating FTE module data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51577" y="5343458"/>
            <a:ext cx="1371994" cy="995422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Written guidance from Strategy &amp; Planning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0000211" y="5343458"/>
            <a:ext cx="1034656" cy="56263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Local guidance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97676" y="908641"/>
            <a:ext cx="1413037" cy="4001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Websites as handbooks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61761" y="3002666"/>
            <a:ext cx="1071136" cy="56263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Local templates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71049" y="147949"/>
            <a:ext cx="588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/>
              <a:t>KEY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734324" y="229015"/>
            <a:ext cx="109362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Activity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78190" y="609179"/>
            <a:ext cx="1255814" cy="7790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Training/ support available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00888"/>
              </p:ext>
            </p:extLst>
          </p:nvPr>
        </p:nvGraphicFramePr>
        <p:xfrm>
          <a:off x="10741964" y="1511086"/>
          <a:ext cx="1182316" cy="52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2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All cohorts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Taught Students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Research Students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10216946" y="147949"/>
            <a:ext cx="0" cy="2014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216946" y="2162674"/>
            <a:ext cx="1855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216946" y="147949"/>
            <a:ext cx="18745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2072026" y="147949"/>
            <a:ext cx="0" cy="2014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606424" y="5679128"/>
            <a:ext cx="1371994" cy="77902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Workshop led by Strategy &amp; Planning</a:t>
            </a:r>
          </a:p>
        </p:txBody>
      </p:sp>
    </p:spTree>
    <p:extLst>
      <p:ext uri="{BB962C8B-B14F-4D97-AF65-F5344CB8AC3E}">
        <p14:creationId xmlns:p14="http://schemas.microsoft.com/office/powerpoint/2010/main" val="3141349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63181" y="1079442"/>
            <a:ext cx="1834495" cy="1719874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Module &amp; Programme Catalogue Updates</a:t>
            </a:r>
            <a:endParaRPr lang="en-GB" sz="900" b="1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9773" y="337245"/>
            <a:ext cx="1161310" cy="5539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b="1" dirty="0"/>
              <a:t>Updating Module &amp; Programme Catalogues</a:t>
            </a:r>
            <a:endParaRPr lang="en-GB" b="1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2780348" y="2987515"/>
            <a:ext cx="1034656" cy="56263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Local guidance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071049" y="147949"/>
            <a:ext cx="588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 b="1" dirty="0"/>
              <a:t>KEY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734324" y="229015"/>
            <a:ext cx="1093626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Activity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78190" y="609179"/>
            <a:ext cx="1255814" cy="77902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chemeClr val="dk1"/>
                </a:solidFill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Training/ support available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300888"/>
              </p:ext>
            </p:extLst>
          </p:nvPr>
        </p:nvGraphicFramePr>
        <p:xfrm>
          <a:off x="10741964" y="1511086"/>
          <a:ext cx="1182316" cy="525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2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All cohorts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Taught Students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5260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u="none" strike="noStrike" dirty="0">
                          <a:effectLst/>
                        </a:rPr>
                        <a:t>Research Students</a:t>
                      </a:r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0" name="Straight Connector 19"/>
          <p:cNvCxnSpPr/>
          <p:nvPr/>
        </p:nvCxnSpPr>
        <p:spPr>
          <a:xfrm>
            <a:off x="10216946" y="147949"/>
            <a:ext cx="0" cy="2014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0216946" y="2162674"/>
            <a:ext cx="18550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216946" y="147949"/>
            <a:ext cx="187453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12072026" y="147949"/>
            <a:ext cx="0" cy="2014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86060" y="2879317"/>
            <a:ext cx="1151201" cy="779026"/>
          </a:xfrm>
          <a:prstGeom prst="ellipse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GB" dirty="0"/>
              <a:t>Catalogue training &amp; manuals</a:t>
            </a:r>
          </a:p>
        </p:txBody>
      </p:sp>
    </p:spTree>
    <p:extLst>
      <p:ext uri="{BB962C8B-B14F-4D97-AF65-F5344CB8AC3E}">
        <p14:creationId xmlns:p14="http://schemas.microsoft.com/office/powerpoint/2010/main" val="2829990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78F77895122B4EB220C6AA70A35A0C" ma:contentTypeVersion="15" ma:contentTypeDescription="Create a new document." ma:contentTypeScope="" ma:versionID="7119a3f7b8e858b90f4b9b73e4c9516c">
  <xsd:schema xmlns:xsd="http://www.w3.org/2001/XMLSchema" xmlns:xs="http://www.w3.org/2001/XMLSchema" xmlns:p="http://schemas.microsoft.com/office/2006/metadata/properties" xmlns:ns3="b241084d-188a-4cdc-ae69-715a2efedde0" xmlns:ns4="0f146921-6363-4492-8951-b9d5b316b3b4" targetNamespace="http://schemas.microsoft.com/office/2006/metadata/properties" ma:root="true" ma:fieldsID="e607da3cd21b3a8926ffeea270314ecb" ns3:_="" ns4:_="">
    <xsd:import namespace="b241084d-188a-4cdc-ae69-715a2efedde0"/>
    <xsd:import namespace="0f146921-6363-4492-8951-b9d5b316b3b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41084d-188a-4cdc-ae69-715a2efedde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46921-6363-4492-8951-b9d5b316b3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38C7021-FD7C-477C-9864-CED42FF36CF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f146921-6363-4492-8951-b9d5b316b3b4"/>
    <ds:schemaRef ds:uri="b241084d-188a-4cdc-ae69-715a2efedde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DBF15CF-8405-445C-B860-A7E034E208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F4BB37-6414-470A-9EE7-272FCF4742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41084d-188a-4cdc-ae69-715a2efedde0"/>
    <ds:schemaRef ds:uri="0f146921-6363-4492-8951-b9d5b316b3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375</Words>
  <Application>Microsoft Office PowerPoint</Application>
  <PresentationFormat>Widescreen</PresentationFormat>
  <Paragraphs>121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Leeds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Cunliffe</dc:creator>
  <cp:lastModifiedBy>Roz Walsh</cp:lastModifiedBy>
  <cp:revision>80</cp:revision>
  <cp:lastPrinted>2018-01-31T09:47:36Z</cp:lastPrinted>
  <dcterms:created xsi:type="dcterms:W3CDTF">2016-12-01T12:22:20Z</dcterms:created>
  <dcterms:modified xsi:type="dcterms:W3CDTF">2020-05-18T08:50:57Z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0x0101001878F77895122B4EB220C6AA70A35A0C</vt:lpwstr>
  </property>
  <property fmtid="{D5CDD505-2E9C-101B-9397-08002B2CF9AE}" pid="3" name="_dlc_DocIdItemGuid">
    <vt:lpwstr>902769fd-de38-4caf-9f39-db2ba6eade66</vt:lpwstr>
  </property>
</Properties>
</file>